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  <p:sldMasterId id="2147483650" r:id="rId3"/>
  </p:sldMasterIdLst>
  <p:notesMasterIdLst>
    <p:notesMasterId r:id="rId77"/>
  </p:notesMasterIdLst>
  <p:handoutMasterIdLst>
    <p:handoutMasterId r:id="rId78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67" r:id="rId16"/>
    <p:sldId id="268" r:id="rId17"/>
    <p:sldId id="269" r:id="rId18"/>
    <p:sldId id="292" r:id="rId19"/>
    <p:sldId id="270" r:id="rId20"/>
    <p:sldId id="289" r:id="rId21"/>
    <p:sldId id="293" r:id="rId22"/>
    <p:sldId id="294" r:id="rId23"/>
    <p:sldId id="295" r:id="rId24"/>
    <p:sldId id="296" r:id="rId25"/>
    <p:sldId id="297" r:id="rId26"/>
    <p:sldId id="309" r:id="rId27"/>
    <p:sldId id="308" r:id="rId28"/>
    <p:sldId id="307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51" r:id="rId50"/>
    <p:sldId id="353" r:id="rId51"/>
    <p:sldId id="340" r:id="rId52"/>
    <p:sldId id="352" r:id="rId53"/>
    <p:sldId id="354" r:id="rId54"/>
    <p:sldId id="341" r:id="rId55"/>
    <p:sldId id="342" r:id="rId56"/>
    <p:sldId id="355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6" r:id="rId73"/>
    <p:sldId id="363" r:id="rId74"/>
    <p:sldId id="364" r:id="rId75"/>
    <p:sldId id="365" r:id="rId76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</p:embeddedFontLst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81" autoAdjust="0"/>
  </p:normalViewPr>
  <p:slideViewPr>
    <p:cSldViewPr>
      <p:cViewPr varScale="1">
        <p:scale>
          <a:sx n="99" d="100"/>
          <a:sy n="99" d="100"/>
        </p:scale>
        <p:origin x="90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971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6FB034DA-40AD-4D52-8C49-C6BEE315B808}" type="datetimeFigureOut">
              <a:rPr lang="zh-TW" altLang="en-US"/>
              <a:pPr>
                <a:defRPr/>
              </a:pPr>
              <a:t>2021/9/13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3DAC9E55-4C0E-44A4-9F69-A7913ADAD41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546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5BDDC115-16D3-42BD-9752-D34269FC6A39}" type="datetimeFigureOut">
              <a:rPr lang="zh-TW" altLang="en-US"/>
              <a:pPr>
                <a:defRPr/>
              </a:pPr>
              <a:t>2021/9/13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ED8BECC1-7189-4881-9E90-2748C01A71D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1201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17CE2203-9BD5-4388-8F13-404D2A2D8CB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665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30FE7080-3F7F-48BD-9009-AB79DCCA770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796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05978"/>
            <a:ext cx="2058988" cy="44100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29325" cy="44100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0256DCF0-F6DB-4574-B4C9-745E9550F55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5854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FD387-3D42-4665-B7EB-976D9EFEEA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44836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61E36-C744-4E3A-BFDC-6AAB6763E0F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3407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6D0C0-BFA7-44A2-9CB1-040025DD70B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8472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1A8EB-3993-4AE8-AEB6-04F75978ABA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520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8AD7E-E811-4F63-86D4-2BE21E47813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946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DA126-9FB1-4A8B-94B5-7AF2BB9035D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3816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C587A-9CCC-4232-9D3A-3A56DA13E39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188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B3851-D65B-484F-A12E-344B9DFED63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988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24DDA1DD-37FD-45F4-B121-EE299BC2203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4265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F61D2-D68A-4E0F-BFF5-D5A2FB60D4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817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E5B83-DCAA-44EB-B778-CEB208C80BA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3989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124DA-F70A-4BA6-AF8B-D46CCB071AA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3313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AC5BE-3660-4B2F-B698-226C638098B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8098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1A4E-BEB8-4DDD-B242-915FCD4D155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7853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0672-52FB-4D8C-A056-C05B109A6BD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88567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13600-E88F-47D4-80DB-0D849AC8549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8446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8C0B9-D280-4226-8B2B-4607C3BA0C5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4272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91A05-F610-4FDC-A079-591DAD1FDC7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2474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048AC-FDC0-40DE-991C-90B66F733F7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12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07654"/>
            <a:ext cx="7772400" cy="1021556"/>
          </a:xfrm>
          <a:prstGeom prst="rect">
            <a:avLst/>
          </a:prstGeom>
        </p:spPr>
        <p:txBody>
          <a:bodyPr anchor="t"/>
          <a:lstStyle>
            <a:lvl1pPr algn="ctr">
              <a:defRPr sz="3800" b="1" cap="all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18818"/>
            <a:ext cx="7772400" cy="1125140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C9B5895B-F29B-4F4C-8438-DE365752CE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8510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D27BC-FCF9-44EB-9721-E25FC05BE6D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1549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369F8-DCD4-4508-B492-60FAA601765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1526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A8AC7-2FCC-481C-8865-4DBA8FA576E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130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CFF11-459B-47FA-87A5-0261590B664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699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2158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2158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26F8D0FA-817B-46BD-BE3D-AE0357814C4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129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69BF4D61-5990-4599-BB24-84B5F8E19E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010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3AF7F50-B8B0-435F-A2A2-1D06F1D6E1A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698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4B001F34-AFC0-4DCF-9EB1-7551D27E45F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158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2586FAC4-BEED-4694-A371-B0B17857265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081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652631FC-B9DE-456A-999A-240E1BA7337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7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22375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pic>
        <p:nvPicPr>
          <p:cNvPr id="1027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50AB6D65-C262-4F34-9AC8-04BBAE0595A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2055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BDBFD12F-8368-46ED-A43F-07E33C1C252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3079" name="圖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-4033"/>
            <a:ext cx="9144793" cy="51515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08150"/>
            <a:ext cx="7772400" cy="1020763"/>
          </a:xfrm>
        </p:spPr>
        <p:txBody>
          <a:bodyPr/>
          <a:lstStyle/>
          <a:p>
            <a:pPr>
              <a:defRPr/>
            </a:pPr>
            <a:r>
              <a:rPr lang="en-US" altLang="zh-TW" b="0" dirty="0" smtClean="0"/>
              <a:t>CH06 </a:t>
            </a:r>
            <a:r>
              <a:rPr lang="zh-TW" altLang="en-US" b="0" dirty="0" smtClean="0"/>
              <a:t>資訊科技</a:t>
            </a:r>
            <a:r>
              <a:rPr lang="zh-TW" altLang="en-US" b="0" dirty="0"/>
              <a:t>與人類社會</a:t>
            </a:r>
          </a:p>
        </p:txBody>
      </p:sp>
      <p:sp>
        <p:nvSpPr>
          <p:cNvPr id="1536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292475"/>
            <a:ext cx="7772400" cy="1123950"/>
          </a:xfrm>
        </p:spPr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970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公開播放音樂</a:t>
            </a: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為了給同學一個良好的用餐環境，老師特別利用擴音器，在每天的午餐時間播放流行歌曲，讓每個同學都能輕鬆的用餐，請問該行為是否屬於合理的使用範圍？</a:t>
            </a: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  <a:p>
            <a:pPr marL="419100" indent="-419100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沒有對聽音樂的老師或學生收費，符合「非營利為目的」。</a:t>
            </a:r>
          </a:p>
          <a:p>
            <a:pPr marL="419100" indent="-419100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播放的音樂是目前流行的歌曲，符合「已公開發表之著作」。</a:t>
            </a:r>
          </a:p>
          <a:p>
            <a:pPr marL="419100" indent="-419100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沒有支付津貼給歌手，符合「未對表演人支付報酬」。</a:t>
            </a:r>
          </a:p>
          <a:p>
            <a:pPr marL="419100" indent="-419100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雖然上述之條件符合合理使用，但每天固定時間播放歌曲，不符合「個別特定」的活動，因此不具備公開播放權利。</a:t>
            </a:r>
          </a:p>
          <a:p>
            <a:pPr marL="419100" indent="-419100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如果仍需要進行該活動，需向著作權仲介團體取得播放歌曲的合法授權。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079500"/>
            <a:ext cx="45402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560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創用 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CC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依現行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著作權法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，著作的使用權利保留於著作權人手中，即「所有權利保留」；而公共領域（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Public Domain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）則是「不保留任何權利」。在這二個極端之間，創用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CC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Creative Commons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CC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）組織則試圖在兩者間保有彈性，使得創作者可以「保留部分權利」。透過創用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CC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提供的多種授權形式及條款組合，創作者可以分享其創作，並授予其他人在一定條件下再散布的權利，如此也使著作物能更廣為流通與改作。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66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25479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四個授權要素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創用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CC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授權條款包括「姓名標示」、「非商業性」、「禁止改作」以及「相同方式分享」四個授權要素，其意思分別為：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354138"/>
            <a:ext cx="606266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765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四個授權要素，共組成六種授權條款，各條款之使用條件簡述為：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35125"/>
            <a:ext cx="777557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92250"/>
            <a:ext cx="78406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969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6-1-3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軟體授權的特殊型態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電腦軟體也屬於著作權法保障的範圍，基於特殊理由是可以在有限度的情形下散布與利用，例如：免費軟體、廣告軟體、共享軟體、自由軟體、公用軟體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……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等，其授權型態與使用限制比較，如表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6-1.2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7425"/>
            <a:ext cx="78454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03325"/>
            <a:ext cx="779145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277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許多人會使用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授權一些小遊戲或心理測驗，但你知道有可能個人資料已經外洩或被違法轉賣了嗎？本節將針對個人資料保護，進行簡單的討論。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6-2-1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隱私權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隱私權（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Privacy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是指我們有權利決定自己的資料（如姓名、身分證字號、聯絡方式等）是否提供他人使用；例如：在銀行開戶時，會被要求填寫一張「個人資料運用告知聲明」，上面會明確告知蒐集的資料與目的，若未取得當事人的同意而使用，那就是侵犯了隱私權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379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0592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侵犯隱私權行為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以下是網路上常見的隱私權問題：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收集個人資料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有些網站會利用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遊戲、心理測驗收集用戶資料，或者號稱加入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Line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好友就會送貼圖或折價券等，這些都有可能造成個人資料被盜用，如圖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6-2.1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054100"/>
            <a:ext cx="4614862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CH06 </a:t>
            </a:r>
            <a:r>
              <a:rPr lang="zh-TW" altLang="en-US" smtClean="0"/>
              <a:t>資訊科技與人類社會</a:t>
            </a:r>
          </a:p>
        </p:txBody>
      </p:sp>
      <p:sp>
        <p:nvSpPr>
          <p:cNvPr id="163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的進步，為人類社會帶來許多便利，透過網路的傳遞下，很容易就忽略到個人隱私與合理使用原則；隨著科技技術不斷演進，資訊安全的防護也顯得更加重要，在便利、安全、隱私、分享等議題下，又會對人類社會帶來什麼影響，這些都是值得我們探討的議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481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收集他人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資料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藉由在使用者電腦中置入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檔，有心人便可得知使用者過去的操作動作（例如：瀏覽哪些網頁、輸入的個人資料等）。當然，這些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可能只是單純作為推播網站廣告或服務的一種小技巧，但也可能成為駭客攻擊的跳板。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3.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維修手機或電腦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送修手機或電腦時，建議先自行備份，並將裝置重設後再送修，避免個人照片或相關資訊被有心者非法留存。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竊取個人電子郵件或帳密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不法之徒透過網站漏洞竊取個人帳號密碼，或是透過非法管道取得個人帳號資料，並利用這些資料進行寄發廣告或申請其它服務等。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584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保護隱私權的作法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網路註冊要注意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網路註冊資料時，先分辨資料填寫的必要性，避免留下太多不必要的個人資訊。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檢視社群分享範圍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針對網路社團或通訊群組，可設定開放資料檢視範圍，若非必要，盡可能不要透露個人相關資訊。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686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3.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勿輕易填寫個人帳密與聯絡資料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許多網站會出現類似「恭喜您中獎了」等提示資訊，誘導使用者以為中獎，並提示填寫個人資訊即可領取獎項，類似的網站都只是為了騙取個人資料，如未參與活動，請不要留下任何相關資訊。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詳閱網站隱私權原則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目前許多網站都會宣告個人資訊隱私權的使用原則、保護政策，在使用該網站服務前，都應該詳閱，了解自身的權益。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3789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5643563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6-2-2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個人資料保護法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促進個人資料之合理使用，在蒐集、處理與利用個人資料時，都需要避免個人權利受到侵害，故特立法制定「個人資料保護法」。當有人向您蒐集個人資料時，依據個資法規定，必須善盡告知義務，包括蒐集目的、資料處理、利用方式與利用期間，都必須在已告知的範圍內使用，不得挪做其他用途。而個人對於所提供之個資，也可以要求停止蒐集、處理、利用，或者要求刪除個資。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203325"/>
            <a:ext cx="29210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970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網路人肉搜索</a:t>
            </a: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近年來社會上常發生一些如惡意阻擋救護車、虐待小動物，並將成果貼至網路論壇等惡劣行徑，這些行為都因為被公開至網路上，因而引發社會大眾公憤，於是發動網路人肉搜索，要找出當事人。這樣的行為，是否構成違背個人資料保護法呢？</a:t>
            </a:r>
          </a:p>
          <a:p>
            <a:pPr>
              <a:defRPr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  <a:p>
            <a:pPr marL="430213" indent="-430213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「人肉搜索」並非基於單純個人社交活動之目的，仍適用個人資料保護法。</a:t>
            </a:r>
          </a:p>
          <a:p>
            <a:pPr marL="430213" indent="-430213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廣大的網友透過網路線索，找出虐待小動物或施暴者，符合公益目的或其他特定目的。</a:t>
            </a:r>
          </a:p>
          <a:p>
            <a:pPr marL="430213" indent="-430213">
              <a:defRPr/>
            </a:pP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因當事者已有合法公開之個人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Facebook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，網友搜集個資的方式亦取自於一般可得或其他已合法公開之來源。</a:t>
            </a: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85850"/>
            <a:ext cx="5524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6-2 </a:t>
            </a:r>
            <a:r>
              <a:rPr lang="zh-TW" altLang="en-US" smtClean="0"/>
              <a:t>個人資料的保護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銀行電話行銷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某銀行員透過內部客戶資料，打電話向賴小姐詢問並推銷貸款業務，倘若賴小姐表示拒絕後，並提出銀行禁止再利用個人資料進行銷售業務，則該銀行就必須停止利用賴小姐的個人資料行銷，否則就會被罰款。以上案例有哪些事情值得我們注意的呢？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該銀行是否有取得當事人書面同意可蒐集或處理個人資料。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當賴小姐表態拒絕再接到行銷電話，銀行就不能繼續撥打，否則將被處以罰鍰。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賴小姐如果繼續接到該銀行打來的行銷電話，則必須記下銀行名稱、電話、人員編號與銷售商品等資料，才能進行檢舉。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76325"/>
            <a:ext cx="5302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096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科技的進步，食衣住行育樂都能透過網路查詢或訂購，數位化的時代為許多人帶來便利與商機，但同樣也會產生許多新的資訊安全問題。一般當我們談到資訊安全時，第一個想到的通常是電腦中毒或駭客入侵。事實上，資訊安全包括的層面很廣，本節將針對資訊安全的威脅因素與應對策略，進行簡單的討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198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資訊安全常見的威脅因素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人為過失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程式設計、操作不當或未妥善設定與管理密碼等，都可能造成資訊安全的威脅，例如：程式本身存在的安全漏洞，或是程式設計師為了測試方便而留下的程式後門（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Backdoor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）等。此外，企業員工的操守也是影響資訊安全的重要因素，一個有機會接觸機密資訊的員工，若將資訊洩漏出去，造成的損害絕不小於外部破壞。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301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機件故障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造成機件故障的原因主要來自外來因素與機件本身的使用壽命，外來因素如火災、地震、淹水等天災，或是像潮濕發霉、高溫曝曬、灰塵等環境因素而造成的設備損壞，這些都有可能使電腦設備中的重要資料遺失。即使環境良好，機件本身與用來儲存資料的各種媒體（如光碟）也都有一定的使用壽命與保存年限。</a:t>
            </a: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惡意程式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早期的惡意程式以電腦病毒為主，當使用者不小心執行已受病毒感染的檔案，病毒便可藉此繼續散播出去，並於特定時間或條件成立時破壞電腦資料。隨著網路發達，惡意程式演變出更多元的散播型態，如表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15988"/>
            <a:ext cx="6997700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1741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為生活帶來許多便利，相對的也衍生出一些相關問題。在現今網路相當便利的狀況下，使用者可以輕鬆取得各種軟體與資料，但同時也可能忽略了相關的著作權保護。許多人會利用分享方式，將一些文章、影片轉載或重製，這些行為都有可能侵犯著作權，本節將簡單介紹，讓大家了解資訊科技合理使用的相關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505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31956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電腦犯罪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電腦科技與網路發達，使得犯罪型態產生不同以往的模式，在網路上從事購物、註冊、瀏覽等行為時，就有可能將個人隱私資料外洩，或者被安裝惡意程式，常見的電腦犯罪如表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6-3.2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082675"/>
            <a:ext cx="5421312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60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資訊安全的應對策略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加強人員訓練與資料備份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安排電腦操作人員的教育訓練課程，減少因不熟悉而產生的操作錯誤。管理人員的密碼也應小心設定與保管，並需不定期更換。但為了防範不可預期的意外，最重要的還是必須定期備份資料，並存放在不同的地方（異地備援），如此災害發生時才不會同時損毀，也可以利用備份檔案迅速復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71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851400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改善環境與設備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電腦設備的放置環境應保持清潔、乾燥，避免因灰塵或濕氣造成設備短路與損壞。另外，因顯示卡或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CPU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高效能產生的高溫，可加裝風扇或散熱片，防止過熱當機的情形發生，如圖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；不斷電系統（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Uninterruptible Power Supply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UPS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）與穩壓裝置則可避免因雷擊、突波、斷電造成的設備損壞或資料遺失。</a:t>
            </a:r>
          </a:p>
        </p:txBody>
      </p:sp>
      <p:grpSp>
        <p:nvGrpSpPr>
          <p:cNvPr id="47108" name="群組 7"/>
          <p:cNvGrpSpPr>
            <a:grpSpLocks/>
          </p:cNvGrpSpPr>
          <p:nvPr/>
        </p:nvGrpSpPr>
        <p:grpSpPr bwMode="auto">
          <a:xfrm>
            <a:off x="4932363" y="1276350"/>
            <a:ext cx="4071937" cy="2919413"/>
            <a:chOff x="4932040" y="1275606"/>
            <a:chExt cx="4072503" cy="2919445"/>
          </a:xfrm>
        </p:grpSpPr>
        <p:pic>
          <p:nvPicPr>
            <p:cNvPr id="4710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376032"/>
              <a:ext cx="3640455" cy="281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5147970" y="1275606"/>
              <a:ext cx="1079650" cy="1509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932040" y="2571020"/>
              <a:ext cx="576342" cy="433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63900" y="3137764"/>
              <a:ext cx="323895" cy="6588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579830" y="3466380"/>
              <a:ext cx="360412" cy="330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481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安裝防毒軟體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安裝防毒軟體可以減少惡意程式感染與破壞資料的機率，像是賽門鐵克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Norton AntiVirus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、卡巴斯基（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Kaspersky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）、趨勢科技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PC-cillin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等都是知名的防毒軟體，對一般使用者來說，許多免費的防毒、掃木馬軟體也都是很好的選擇，例如：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avast! antivirus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Avira AntiVir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（小紅傘）、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a-squared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8863"/>
            <a:ext cx="7551737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5017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設定防火牆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為了防範駭客入侵或網路上的隨機攻擊行為，通常會在內部電腦與網際網路間的唯一通道架設防火牆（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Firewall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）系統，藉此過濾並攔阻可疑的資料封包，管制封包流向，並限制外界可存取的主機與服務，達到保護內部系統的目的，如圖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6-3.3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08288"/>
            <a:ext cx="54991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5120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保障個人隱私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有些網站在使用者登入後，會將帳號密碼寫入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檔中，以方便使用者不用再次登入，如果在公眾電腦，這些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檔的資料很可能被有心人利用。因此，要記得「登出」網站以清除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cookie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檔，或是直接在瀏覽器中進行刪除。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6-3 </a:t>
            </a:r>
            <a:r>
              <a:rPr lang="zh-TW" altLang="en-US" smtClean="0"/>
              <a:t>資訊安全與防護</a:t>
            </a:r>
          </a:p>
        </p:txBody>
      </p:sp>
      <p:sp>
        <p:nvSpPr>
          <p:cNvPr id="522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加強安全密碼的設定原則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銀行帳號或是網站的帳號通常都有一定規則可循，因此，如何選擇不易被猜中的密碼便很重要。一般而言，密碼長度愈長（最好在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8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個字元以上）、使用不規則英文數字、大小寫英文字母、符號等的組合是比較安全的選擇，例如：「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xetfBAgqh!#%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」。盡量避免使用容易猜到的懶人密碼，例如：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個人資訊，如：身分證號碼、生日、電話等。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英文單字，如：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password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3.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鍵盤順序，如：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123456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asdfzxcv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325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的普及運用，已大幅改變人類的食、衣、住、行、育、樂等方面生活型態，對於各產業也帶來許多重大改變。但資訊科技改變的力量猶如雙面刃，運用的適當將為人類社會帶來不少助力，但若運用不當或無法善用，將成為個人、企業、甚至國家發展的阻力。本節將探討資訊科技對人與社會帶來的影響與衝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427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資訊科技帶來之影響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資訊傳遞迅速與大量累積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仰賴於科技的進步與網路的便利，資料的取得成本大幅下降，藉由數位化可以更便利資訊之累積、分析應用，也因為掌握更多更精確的資訊，足以預測未來增益人類的生活；而透過各式各樣的通訊軟體、網路社群，人與人之間的溝通聯繫也變得更方便。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但資訊量的迅速發展，也導致許多人在工作或生活上出現問題，例如：個人隱私被公開或侵害、資訊誤導或假新聞假流言造成恐慌、網路詐騙等。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1843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6-1-1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著作權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著作權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為了保障創作者的權益，政府制定了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著作權法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，當作者完成一項創作時，不必透過任何程序申請，就能立即擁有這項作品的著作權。無論是各種形式的著作（如文學、藝術、科學、攝影、電腦程式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……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等），只要牽涉到創作與發明的作品，都能受到著作權法的保護，如表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6-1.1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529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132263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生產創新與智慧化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未來產業已經由量化生產進化至多元客製化的量產服務模式，少量、多樣化的生產，快速反應顧客需求。透過物聯網、人工智慧以及大數據庫，將實體機械與客戶連結為一體，即時分析與迅速做出反應，藉此推動智慧化生產製造，以改善大眾生活，提高企業競爭力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6-4.1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101725"/>
            <a:ext cx="452596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632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智慧教育縮短學習差距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智慧教育是資訊科技推動重要的環節，包括軟體與硬體的導入。軟體如線上教學平台、線上教材、教師翻轉教學等；而硬體則為電子白板、即時反饋系統、未來教室、寬頻網路、平板或行動載具等。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透過數位科技平台，實現學生為主體的智慧教學，教師只要關注每個孩子的差異性，並提供適當的輔助，就能成就每一個孩子的獨特天賦。傳統的課堂教學，已經無法符合數位時代學生的學習特質，將科技融入教育，不僅能提供即時與多元的互動內容，更有助於提高學生的學習成效，讓學生學得更多、更廣、更快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6-4.2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989013"/>
            <a:ext cx="4703762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837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醫療科技保健與生命的延長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未來醫療科技將利用臨床大數據、人工智慧及科技醫療器材達到「效率醫療」，還能結合行動裝置與物聯網科技，推出具備個人健康管理資訊的「智慧照護」。並利用資訊科技提供線上醫療與保健的相關建議，給予病患更佳的醫療照護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6-4.3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未來醫療科技將結合大數據與雲端服務，透過人工智慧先進的演算法分析，更可以預測身體可能的突發狀況。若能整合並落實在醫療體系，將能延長人類生命，並改善生活品質。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15988"/>
            <a:ext cx="52609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041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6-4-2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資訊科技的衝擊與隱憂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為人類帶來了許多便利，我們可以透過網路瀏覽各種資訊、結交朋友與其交流分享、進行購物、看影片、聽音樂等等。而長時間使用網路與科技產品的結果，也可能造成自己身心傷害或沉迷，因而衍生出許多的風險與犯罪問題，以下將針對資訊科技可能帶來的衝擊進行探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144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70852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網路交易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交易蓬勃發展，幾乎人人都有網購的經驗，因為網路上擁有多樣化的產品，而且消費者可以隨時隨地進行購物。雖然非常便利，但也衍生出許多相關的犯罪問題，例如：販賣盜版品或違禁品、網路詐欺等問題。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1379538"/>
            <a:ext cx="353218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478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網路交易詐欺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小花非常喜歡某精品的包，某日在網路拍賣上看到比市價低的優惠價，於是心動不如馬上行動的付了款，小花滿心期待，但賣家卻總以缺貨為由而遲遲不出貨，最後甚至聯絡不上賣家。</a:t>
            </a: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</a:p>
          <a:p>
            <a:pPr marL="484188" indent="-4841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查證賣家身分，確認是否為合法的業者。</a:t>
            </a:r>
          </a:p>
          <a:p>
            <a:pPr marL="484188" indent="-4841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參考「交易評價」，並多加詢問與辨認評價記錄，避免只是人頭帳戶的假資訊。</a:t>
            </a:r>
          </a:p>
          <a:p>
            <a:pPr marL="484188" indent="-484188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充分瞭解商品規格等資訊，以確定產品符合需求。</a:t>
            </a:r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76325"/>
            <a:ext cx="5302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3491" name="文字方塊 4"/>
          <p:cNvSpPr txBox="1">
            <a:spLocks noChangeArrowheads="1"/>
          </p:cNvSpPr>
          <p:nvPr/>
        </p:nvSpPr>
        <p:spPr bwMode="auto">
          <a:xfrm>
            <a:off x="684213" y="1058863"/>
            <a:ext cx="803592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84188" indent="-4841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詳閱交易條款與費用，例如：運費、遞送時間、付款方式、退貨方式等。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確認業者會蒐集哪些個人資料及如何運用，避免個人資料遭到有心人士竊取。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保存交易資料，若往後發生爭議時，可做為憑證。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切勿貪小便宜，高報酬、交易條件太好、誇大誘人的敘述，詐騙風險極高。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若不慎遇上詐騙，請撥打「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165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反詐騙專線」進行報案。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76325"/>
            <a:ext cx="5302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451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514032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網路交友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除了在現實生活中與人相處外，我們也可以透過網路建立人際關係，與人互動，包含：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email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、網誌、社群網站（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Facebook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Twitter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Instagram……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）、即時通訊軟體（如：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Skype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WeChat……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）等。網際網路的「匿名」特性，讓人們不必擔心身分曝光，可以盡情展現自我，但也因此產生許多相關的問題。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276350"/>
            <a:ext cx="3344863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915988"/>
            <a:ext cx="5472113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5539" name="文字方塊 4"/>
          <p:cNvSpPr txBox="1">
            <a:spLocks noChangeArrowheads="1"/>
          </p:cNvSpPr>
          <p:nvPr/>
        </p:nvSpPr>
        <p:spPr bwMode="auto">
          <a:xfrm>
            <a:off x="684213" y="1058863"/>
            <a:ext cx="803592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網路交友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小花在某交友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App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上認識一位傳說中的「天菜帥哥」，兩人在聊天軟體上相談甚歡，覺得彼此興趣相投，於是相約見面，但小花發覺現實中的他與網路上的他，無論是長相或個性都落差極大，於是便拒絕對方的再次邀約，沒想到對方卻不斷騷擾，並口出惡言，恐嚇要對她不利。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079500"/>
            <a:ext cx="45402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14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慎選交友網站，登入的帳號密碼設立嚴謹並定期更新。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避免洩漏個人隱私資料，也盡量避免留下真實聯絡資訊，如：電話、地址、信用卡帳號等。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避免單獨的邀約，如需見面，應該與父母或師長討論，不要輕易獨自赴約。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若網友傳送令人不舒服的訊息，應立即告知父母或師長，不要隨意回應。</a:t>
            </a:r>
          </a:p>
          <a:p>
            <a:pPr marL="419100" indent="-419100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盡可能不開放手機定位功能，避免洩漏個人行蹤。</a:t>
            </a: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079500"/>
            <a:ext cx="45402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03325"/>
            <a:ext cx="7129462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861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542766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網路霸凌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網路霸凌通常是透過公開的社群網站、部落格、討論區、聊天室、通訊軟體等平台，以文字訊息、不雅圖片或影片騷擾與辱罵受害者，或是散播不實消息等，這些行為都會造成受害者嚴重的身心傷害。</a:t>
            </a:r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419225"/>
            <a:ext cx="2925763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69635" name="文字方塊 4"/>
          <p:cNvSpPr txBox="1">
            <a:spLocks noChangeArrowheads="1"/>
          </p:cNvSpPr>
          <p:nvPr/>
        </p:nvSpPr>
        <p:spPr bwMode="auto">
          <a:xfrm>
            <a:off x="684213" y="1058863"/>
            <a:ext cx="8035925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網路霸凌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小某在學校與小花吵架，於是小某號召其他好朋友一起至小花的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FB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留言，不但留了許多辱罵與恐嚇字眼，甚至散布了許多不實消息，導致小花身心受創、情緒不穩。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注意事項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•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不任意散布可能傷害他人的訊息，應拒絕成為霸凌者的幫兇。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85850"/>
            <a:ext cx="5524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朋友遭受網路霸凌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協助受害者表達遭受霸凌，並通知家長與校方，也可尋求防護機構協助。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留意受害者身心狀況，陪伴走出陰霾。</a:t>
            </a:r>
          </a:p>
          <a:p>
            <a:pPr marL="430213" indent="-430213">
              <a:defRPr/>
            </a:pPr>
            <a:endParaRPr lang="en-US" altLang="zh-TW" sz="2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30213" indent="-430213"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自己遭受網路霸凌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切勿回應網路霸凌的相關訊息，避免產生互相霸凌的循環。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保留相關證據。例如：將霸凌訊息保留存證、留意網路霸凌傳遞的網址。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封鎖對方來信或列入黑名單，避免繼續收到霸凌訊息。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即時撥打「</a:t>
            </a:r>
            <a:r>
              <a:rPr lang="en-US" altLang="zh-TW" sz="2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iWIN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網路內容防護機構申訴專線」，檢舉網路霸凌。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716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4348163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網路沉迷</a:t>
            </a: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科技進步網路便利，許多人都會隨身攜帶智慧型手機或平板電腦，日常生活已跟網路密不可分。若過度使用網路影響生活作息，一旦離開網路時，就會顯得焦躁不安、易怒、沮喪等，那麼你可能已經出現「網路沉迷或成癮症」了。</a:t>
            </a: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63688"/>
            <a:ext cx="40322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網路沉迷的原因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在網路上可獲得比現實生活中更多的人際關係，例如：很多網友肯定你，幫你按「讚」。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可在網路遊戲獲得成就感，例如：練到很高的等級或取得珍貴的寶物。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沉迷瀏覽網路資訊，例如：各種新奇文章、搞笑影片或八掛消息。</a:t>
            </a:r>
          </a:p>
          <a:p>
            <a:pPr marL="430213" indent="-430213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沉溺網路色情內容、影片，時常產生不切實際的幻想。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8300" y="1058863"/>
            <a:ext cx="8351838" cy="274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避免與擺脫網路沉迷</a:t>
            </a:r>
          </a:p>
          <a:p>
            <a:pPr marL="441325" indent="-441325"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養成正確的網路使用習慣，每使用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30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分鐘應休息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5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分鐘，每天不超過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個小時。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可加裝過濾軟體，減少色情、暴力、血腥等不當資訊。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盡量參與家庭或團體生活，培養正當的休閒活動。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如情形嚴重時，可尋求輔導老師、社工或專業醫師治療。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74755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其他網路犯罪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除了上述提及的網路問題與犯罪外，另外侵犯隱私權與著作權、妨害電腦使用也都是常見的資訊科技犯罪行為。現代資訊科技非常方便與快速，但在使用的同時，也應當了解相關的基本常識與規範，避免成為加害者與受害者，做一個守法的好公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048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著作權的合理使用</a:t>
            </a:r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為鼓勵著作人創作，特立著作權法保障著作人權益，但著作人之創作也是歷經前人著作的洗禮，才能有此成果。如果完全獨占，對於社會公眾利益略顯不公平。為了能顧及著作人的權益，也能兼顧社會公共利益與國家文化發展，著作權法在特定的情形下，允許一般人在合理範圍內使用著作，也就是所謂的「合理使用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7577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6-4-3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資訊科技的未來發展對人類社會的影響</a:t>
            </a: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人工智慧應用普及化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未來人工智慧的運用，將滲透到每一個技術領域，對於可預期、目標清楚定義的領域，在未來都有可能由智能化的機器取代。面對智慧化時代，並非只是用自動化替代人力，最大的困難點在於人才的培養。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目前已有許多工具，可讓原本只會使用體力勞動的員工，不用編碼就能開發應用程式。搭載著高度人工智慧的開發平台，讓人人都能變成善用智慧工具的公民，屆時將開啟一個全新的智慧應用開發時代，如圖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64.4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15988"/>
            <a:ext cx="6254750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7782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虛擬實境、多模式體驗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虛擬實境（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VR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）、擴增實境（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）與混合實境（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MR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）技術精進，改變了人類與數位世界的互動模式，且普及速度不斷加快，未來對於科技層面的運用將會有很大的變化。伴隨著硬體設備與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網路發展，人們從原先的個別裝置，到了能透過身邊數百種裝置連結數位世界，改變的不僅僅是人類對於數位世界的認知，我們的思維也開始習慣多管道使用裝置與多模式的虛實體驗。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7885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例如：某美妝品牌將自家產品與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AR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技術結合，使用者不需真正使用產品，就能立即看到上妝後的效果，並結合大數據與產品推播功能，讓使用者直接購買喜歡的產品。或是透過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VR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技術，在手術前讓醫師置身在腦部中，對於腦部的解剖構造有更充分的熟悉度，透過這樣的訓練可有效縮短實際手術時間，如圖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64.5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9225"/>
            <a:ext cx="7797800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80899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萬物相連，智慧物件自動化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物聯網會改變所有人的使用模式，將所有產品連上網路後，透過大數據與人工智慧，分析每個人的使用需求與習慣，衍生出的數據將是不可限量的新興經濟。與日常生活最貼近的自動化運用，如：智慧家庭，包含了燈光照明控制、門窗防盜系統、窗簾環境感測、智慧居家設備等，都是智慧物件自動化的新興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8192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例如：外出時大門關閉，即可透過環境感測室內沒有人在，就關閉所有電燈與空調設備；要回家時，可透過智慧型手機，事先開啟空調設備，並呼叫掃地機器人將居家環境先打掃一遍。當智慧物件再擴大至產業時，可以透過「無人機」噴灑農藥，當作物成熟時，由「自動收割機器人」進行收割，收割好的作物，由「自動駕駛車」載送至目的地，最後再透過「機器人」將作物進行分類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6-4.6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9225"/>
            <a:ext cx="781843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8397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區塊鏈帶來的應用與影響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10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區塊鏈（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Blockchain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）因為具備「去中心化」與「資料不可竄改性」，除了運用在數位金流外，也能利用區塊鏈技術購買虛擬資產，透過區塊鏈建立雙方信任可靠的「智慧合約」或是「數位身分」識別。未來很有可能在金融、投票選舉、商業領域帶來顛覆性的變化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6-4.7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區塊鏈的去中心化特性，因為不需要透過第三方單位即可完成交易，可減少對外部依賴，提供信任度。而智慧合約可在無人為干涉下，自動決策履行合約內容，減少摩擦與成本；對於虛擬資產或數位貨幣的價值在於不記名與不可變造性，這些都是區塊鏈技術帶來的相關應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7425"/>
            <a:ext cx="501015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150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著作合理使用的原則，應審視一切情況，尤以下列事項為判斷之基準：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利用之目的及性質，包括係為商業目的或非營利教育目的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如果是以商業營利為目的者，則合理使用的空間較小；而非營利教育目的者，合理使用的空間較大。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2.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著作之性質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當被利用的著作原創性越高時，則合理使用的空間也較小。</a:t>
            </a: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3.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所利用之質量及其在整個著作所占之比例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應從「質」與「量」綜合考量，雖然使用的範圍很小，但如果使用的是著作的精華，也可能是不合理的使用。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7425"/>
            <a:ext cx="782955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87043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智慧生活的</a:t>
            </a:r>
            <a:r>
              <a:rPr lang="en-US" altLang="zh-TW" sz="2200" b="1">
                <a:latin typeface="標楷體" pitchFamily="65" charset="-120"/>
                <a:ea typeface="標楷體" pitchFamily="65" charset="-120"/>
              </a:rPr>
              <a:t>5G</a:t>
            </a:r>
            <a:r>
              <a:rPr lang="zh-TW" altLang="en-US" sz="2200" b="1">
                <a:latin typeface="標楷體" pitchFamily="65" charset="-120"/>
                <a:ea typeface="標楷體" pitchFamily="65" charset="-120"/>
              </a:rPr>
              <a:t>世代</a:t>
            </a:r>
            <a:endParaRPr lang="en-US" altLang="zh-TW" sz="2200" b="1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en-US" altLang="zh-TW" sz="2200"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是「第五代行動網路」或「第五代無線系統」，相較於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速度會更快、網路容量更大、低功耗，且延遲時間更短。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的「高速傳輸」與「低延遲」特性，讓使用者能在高畫質串流影音或高畫質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VR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設備上，獲得全新體驗；而自動駕駛車、穿戴裝置與相關的傳感器，將能取得更大量與更具意義的數據。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sp>
        <p:nvSpPr>
          <p:cNvPr id="88067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未來我們將建設一個無縫連結的社會環境，各式各樣的物聯網裝置都將新增特製的人工智慧晶片，除了可擁有更強大的運算能力外，結合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網路還可讓連接的數量與範圍都更為廣範。當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5G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產業全面成熟後，與人工智慧、物聯網、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AR / VR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4K / 8K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影音傳輸結合，就能驅動更多特色發展，在無人載具、智慧醫療、智慧工廠、智慧校園、智慧城市等領域發揮極大效益，如圖</a:t>
            </a:r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6-4.8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6-4 </a:t>
            </a:r>
            <a:r>
              <a:rPr lang="zh-TW" altLang="en-US" smtClean="0"/>
              <a:t>資訊科技對人與社會的影響與衝擊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058863"/>
            <a:ext cx="6211887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22531" name="文字方塊 4"/>
          <p:cNvSpPr txBox="1">
            <a:spLocks noChangeArrowheads="1"/>
          </p:cNvSpPr>
          <p:nvPr/>
        </p:nvSpPr>
        <p:spPr bwMode="auto">
          <a:xfrm>
            <a:off x="368300" y="1058863"/>
            <a:ext cx="83518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>
                <a:latin typeface="標楷體" pitchFamily="65" charset="-120"/>
                <a:ea typeface="標楷體" pitchFamily="65" charset="-120"/>
              </a:rPr>
              <a:t>4 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利用結果對著作潛在市場與現在價值之影響</a:t>
            </a:r>
          </a:p>
          <a:p>
            <a:pPr eaLnBrk="1" hangingPunct="1"/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如果被利用的著作，對現有市場或潛在市場利益影響不大，則合理使用的空間就較大。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84413"/>
            <a:ext cx="785177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 </a:t>
            </a:r>
            <a:r>
              <a:rPr lang="zh-TW" altLang="en-US" smtClean="0"/>
              <a:t>資訊科技的合理使用原則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4213" y="1058863"/>
            <a:ext cx="8035925" cy="3817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引用他人著作內容</a:t>
            </a: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李教授為了授課便利，自行編寫一本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120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頁的講義，該講義有引用一本書中的範例做為說明，範例只有一頁，引用內容佔整本書的篇幅甚小，那李教授所使用的範例是否屬於合理範圍呢？</a:t>
            </a:r>
          </a:p>
          <a:p>
            <a:pPr>
              <a:defRPr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李教授主要是為了教學之用，符合「非營利教育目的」。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李教授自行編寫的講義有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120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頁，只引用該書其中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頁內容，在該著作所占之比例很小。</a:t>
            </a:r>
          </a:p>
          <a:p>
            <a:pPr marL="430213" indent="-430213">
              <a:defRPr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•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講義只引用很小的範圍，不會減低購買此書的意願，因此不會影響該著作的潛在市場與價值。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76325"/>
            <a:ext cx="5302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6080</Words>
  <Application>Microsoft Office PowerPoint</Application>
  <PresentationFormat>如螢幕大小 (16:9)</PresentationFormat>
  <Paragraphs>305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73</vt:i4>
      </vt:variant>
    </vt:vector>
  </HeadingPairs>
  <TitlesOfParts>
    <vt:vector size="80" baseType="lpstr">
      <vt:lpstr>Arial</vt:lpstr>
      <vt:lpstr>標楷體</vt:lpstr>
      <vt:lpstr>Calibri</vt:lpstr>
      <vt:lpstr>新細明體</vt:lpstr>
      <vt:lpstr>預設簡報設計</vt:lpstr>
      <vt:lpstr>自訂設計</vt:lpstr>
      <vt:lpstr>1_自訂設計</vt:lpstr>
      <vt:lpstr>CH06 資訊科技與人類社會</vt:lpstr>
      <vt:lpstr>CH06 資訊科技與人類社會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6-1 資訊科技的合理使用原則</vt:lpstr>
      <vt:lpstr>6-2 個人資料的保護</vt:lpstr>
      <vt:lpstr>6-2 個人資料的保護</vt:lpstr>
      <vt:lpstr>6-2 個人資料的保護</vt:lpstr>
      <vt:lpstr>6-2 個人資料的保護</vt:lpstr>
      <vt:lpstr>6-2 個人資料的保護</vt:lpstr>
      <vt:lpstr>6-2 個人資料的保護</vt:lpstr>
      <vt:lpstr>6-2 個人資料的保護</vt:lpstr>
      <vt:lpstr>6-2 個人資料的保護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6-3 資訊安全與防護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  <vt:lpstr>6-4 資訊科技對人與社會的影響與衝擊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gogofly</dc:creator>
  <cp:lastModifiedBy>user</cp:lastModifiedBy>
  <cp:revision>176</cp:revision>
  <dcterms:created xsi:type="dcterms:W3CDTF">2010-11-25T01:23:51Z</dcterms:created>
  <dcterms:modified xsi:type="dcterms:W3CDTF">2021-09-13T01:35:51Z</dcterms:modified>
</cp:coreProperties>
</file>